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HK Modular" panose="020B0604020202020204" charset="0"/>
      <p:regular r:id="rId12"/>
    </p:embeddedFont>
    <p:embeddedFont>
      <p:font typeface="Poppins" panose="00000500000000000000" charset="0"/>
      <p:regular r:id="rId13"/>
    </p:embeddedFont>
    <p:embeddedFont>
      <p:font typeface="Poppins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2" d="100"/>
          <a:sy n="32" d="100"/>
        </p:scale>
        <p:origin x="86" y="3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paypa1-security-check.com" TargetMode="Externa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58679" y="5752723"/>
            <a:ext cx="8992417" cy="9347806"/>
          </a:xfrm>
          <a:custGeom>
            <a:avLst/>
            <a:gdLst/>
            <a:ahLst/>
            <a:cxnLst/>
            <a:rect l="l" t="t" r="r" b="b"/>
            <a:pathLst>
              <a:path w="8992417" h="9347806">
                <a:moveTo>
                  <a:pt x="0" y="0"/>
                </a:moveTo>
                <a:lnTo>
                  <a:pt x="8992416" y="0"/>
                </a:lnTo>
                <a:lnTo>
                  <a:pt x="8992416" y="9347805"/>
                </a:lnTo>
                <a:lnTo>
                  <a:pt x="0" y="93478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1085850"/>
            <a:ext cx="348652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028700" y="9323187"/>
            <a:ext cx="348652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3772773" y="9239250"/>
            <a:ext cx="348652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3772773" y="1066800"/>
            <a:ext cx="348652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17278350" y="1031675"/>
            <a:ext cx="0" cy="348652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17297400" y="5752723"/>
            <a:ext cx="0" cy="348652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047750" y="5862260"/>
            <a:ext cx="0" cy="348652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47750" y="1028700"/>
            <a:ext cx="0" cy="348652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6823746" y="1899098"/>
            <a:ext cx="0" cy="150310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6804696" y="7088804"/>
            <a:ext cx="0" cy="150310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898068" y="1899098"/>
            <a:ext cx="0" cy="150310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917118" y="7088804"/>
            <a:ext cx="0" cy="150310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15320641" y="8572859"/>
            <a:ext cx="150310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15320641" y="1880048"/>
            <a:ext cx="150310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1898068" y="1860998"/>
            <a:ext cx="150310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1898068" y="8553809"/>
            <a:ext cx="150310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Freeform 19"/>
          <p:cNvSpPr/>
          <p:nvPr/>
        </p:nvSpPr>
        <p:spPr>
          <a:xfrm>
            <a:off x="3936751" y="2108281"/>
            <a:ext cx="10848312" cy="6108539"/>
          </a:xfrm>
          <a:custGeom>
            <a:avLst/>
            <a:gdLst/>
            <a:ahLst/>
            <a:cxnLst/>
            <a:rect l="l" t="t" r="r" b="b"/>
            <a:pathLst>
              <a:path w="10848312" h="6108539">
                <a:moveTo>
                  <a:pt x="0" y="0"/>
                </a:moveTo>
                <a:lnTo>
                  <a:pt x="10848312" y="0"/>
                </a:lnTo>
                <a:lnTo>
                  <a:pt x="10848312" y="6108538"/>
                </a:lnTo>
                <a:lnTo>
                  <a:pt x="0" y="61085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936751" y="9799437"/>
            <a:ext cx="13653664" cy="411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3599" b="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AADARSH KUMAR – CODEALPHA INTERNSHIP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936751" y="3221037"/>
            <a:ext cx="10848312" cy="4168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 b="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PHISHING</a:t>
            </a:r>
          </a:p>
          <a:p>
            <a:pPr algn="ctr">
              <a:lnSpc>
                <a:spcPts val="6400"/>
              </a:lnSpc>
            </a:pPr>
            <a:endParaRPr lang="en-US" sz="8000" b="1">
              <a:solidFill>
                <a:srgbClr val="FFFFFF"/>
              </a:solidFill>
              <a:latin typeface="HK Modular"/>
              <a:ea typeface="HK Modular"/>
              <a:cs typeface="HK Modular"/>
              <a:sym typeface="HK Modular"/>
            </a:endParaRPr>
          </a:p>
          <a:p>
            <a:pPr algn="ctr">
              <a:lnSpc>
                <a:spcPts val="6400"/>
              </a:lnSpc>
            </a:pPr>
            <a:r>
              <a:rPr lang="en-US" sz="8000" b="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 AWARENESS</a:t>
            </a:r>
          </a:p>
          <a:p>
            <a:pPr algn="ctr">
              <a:lnSpc>
                <a:spcPts val="6400"/>
              </a:lnSpc>
            </a:pPr>
            <a:endParaRPr lang="en-US" sz="8000" b="1">
              <a:solidFill>
                <a:srgbClr val="FFFFFF"/>
              </a:solidFill>
              <a:latin typeface="HK Modular"/>
              <a:ea typeface="HK Modular"/>
              <a:cs typeface="HK Modular"/>
              <a:sym typeface="HK Modular"/>
            </a:endParaRPr>
          </a:p>
          <a:p>
            <a:pPr algn="ctr">
              <a:lnSpc>
                <a:spcPts val="6400"/>
              </a:lnSpc>
              <a:spcBef>
                <a:spcPct val="0"/>
              </a:spcBef>
            </a:pPr>
            <a:r>
              <a:rPr lang="en-US" sz="8000" b="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 TRAINING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51508" y="3299843"/>
            <a:ext cx="7784985" cy="1340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59"/>
              </a:lnSpc>
              <a:spcBef>
                <a:spcPct val="0"/>
              </a:spcBef>
            </a:pPr>
            <a:r>
              <a:rPr lang="en-US" sz="11699" b="1">
                <a:solidFill>
                  <a:srgbClr val="E9E9E9"/>
                </a:solidFill>
                <a:latin typeface="HK Modular"/>
                <a:ea typeface="HK Modular"/>
                <a:cs typeface="HK Modular"/>
                <a:sym typeface="HK Modular"/>
              </a:rPr>
              <a:t>THANK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251508" y="5008301"/>
            <a:ext cx="7784985" cy="2417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15"/>
              </a:lnSpc>
              <a:spcBef>
                <a:spcPct val="0"/>
              </a:spcBef>
            </a:pPr>
            <a:r>
              <a:rPr lang="en-US" sz="21144" b="1">
                <a:solidFill>
                  <a:srgbClr val="FBFEFE"/>
                </a:solidFill>
                <a:latin typeface="HK Modular"/>
                <a:ea typeface="HK Modular"/>
                <a:cs typeface="HK Modular"/>
                <a:sym typeface="HK Modular"/>
              </a:rPr>
              <a:t>YOU</a:t>
            </a:r>
          </a:p>
        </p:txBody>
      </p:sp>
      <p:sp>
        <p:nvSpPr>
          <p:cNvPr id="4" name="Freeform 4"/>
          <p:cNvSpPr/>
          <p:nvPr/>
        </p:nvSpPr>
        <p:spPr>
          <a:xfrm>
            <a:off x="0" y="0"/>
            <a:ext cx="6217418" cy="4114800"/>
          </a:xfrm>
          <a:custGeom>
            <a:avLst/>
            <a:gdLst/>
            <a:ahLst/>
            <a:cxnLst/>
            <a:rect l="l" t="t" r="r" b="b"/>
            <a:pathLst>
              <a:path w="6217418" h="4114800">
                <a:moveTo>
                  <a:pt x="0" y="0"/>
                </a:moveTo>
                <a:lnTo>
                  <a:pt x="6217418" y="0"/>
                </a:lnTo>
                <a:lnTo>
                  <a:pt x="62174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928633" y="6172200"/>
            <a:ext cx="6217418" cy="4114800"/>
          </a:xfrm>
          <a:custGeom>
            <a:avLst/>
            <a:gdLst/>
            <a:ahLst/>
            <a:cxnLst/>
            <a:rect l="l" t="t" r="r" b="b"/>
            <a:pathLst>
              <a:path w="6217418" h="4114800">
                <a:moveTo>
                  <a:pt x="0" y="0"/>
                </a:moveTo>
                <a:lnTo>
                  <a:pt x="6217418" y="0"/>
                </a:lnTo>
                <a:lnTo>
                  <a:pt x="62174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634554" y="2057400"/>
            <a:ext cx="6217418" cy="4114800"/>
          </a:xfrm>
          <a:custGeom>
            <a:avLst/>
            <a:gdLst/>
            <a:ahLst/>
            <a:cxnLst/>
            <a:rect l="l" t="t" r="r" b="b"/>
            <a:pathLst>
              <a:path w="6217418" h="4114800">
                <a:moveTo>
                  <a:pt x="0" y="0"/>
                </a:moveTo>
                <a:lnTo>
                  <a:pt x="6217418" y="0"/>
                </a:lnTo>
                <a:lnTo>
                  <a:pt x="62174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4394300" y="4114800"/>
            <a:ext cx="6217418" cy="4114800"/>
          </a:xfrm>
          <a:custGeom>
            <a:avLst/>
            <a:gdLst/>
            <a:ahLst/>
            <a:cxnLst/>
            <a:rect l="l" t="t" r="r" b="b"/>
            <a:pathLst>
              <a:path w="6217418" h="4114800">
                <a:moveTo>
                  <a:pt x="0" y="0"/>
                </a:moveTo>
                <a:lnTo>
                  <a:pt x="6217418" y="0"/>
                </a:lnTo>
                <a:lnTo>
                  <a:pt x="62174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151801">
            <a:off x="-1920535" y="5047807"/>
            <a:ext cx="7916724" cy="8650750"/>
          </a:xfrm>
          <a:custGeom>
            <a:avLst/>
            <a:gdLst/>
            <a:ahLst/>
            <a:cxnLst/>
            <a:rect l="l" t="t" r="r" b="b"/>
            <a:pathLst>
              <a:path w="7916724" h="8650750">
                <a:moveTo>
                  <a:pt x="0" y="0"/>
                </a:moveTo>
                <a:lnTo>
                  <a:pt x="7916723" y="0"/>
                </a:lnTo>
                <a:lnTo>
                  <a:pt x="7916723" y="8650750"/>
                </a:lnTo>
                <a:lnTo>
                  <a:pt x="0" y="8650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58" r="-2558"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02989" y="5801645"/>
            <a:ext cx="4253154" cy="3456655"/>
          </a:xfrm>
          <a:custGeom>
            <a:avLst/>
            <a:gdLst/>
            <a:ahLst/>
            <a:cxnLst/>
            <a:rect l="l" t="t" r="r" b="b"/>
            <a:pathLst>
              <a:path w="4253154" h="3456655">
                <a:moveTo>
                  <a:pt x="0" y="0"/>
                </a:moveTo>
                <a:lnTo>
                  <a:pt x="4253154" y="0"/>
                </a:lnTo>
                <a:lnTo>
                  <a:pt x="4253154" y="3456655"/>
                </a:lnTo>
                <a:lnTo>
                  <a:pt x="0" y="34566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956229">
            <a:off x="15247186" y="-910867"/>
            <a:ext cx="6738528" cy="5985320"/>
          </a:xfrm>
          <a:custGeom>
            <a:avLst/>
            <a:gdLst/>
            <a:ahLst/>
            <a:cxnLst/>
            <a:rect l="l" t="t" r="r" b="b"/>
            <a:pathLst>
              <a:path w="6738528" h="5985320">
                <a:moveTo>
                  <a:pt x="0" y="0"/>
                </a:moveTo>
                <a:lnTo>
                  <a:pt x="6738528" y="0"/>
                </a:lnTo>
                <a:lnTo>
                  <a:pt x="6738528" y="5985319"/>
                </a:lnTo>
                <a:lnTo>
                  <a:pt x="0" y="59853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584615">
            <a:off x="-2671580" y="-1455354"/>
            <a:ext cx="5587084" cy="4962580"/>
          </a:xfrm>
          <a:custGeom>
            <a:avLst/>
            <a:gdLst/>
            <a:ahLst/>
            <a:cxnLst/>
            <a:rect l="l" t="t" r="r" b="b"/>
            <a:pathLst>
              <a:path w="5587084" h="4962580">
                <a:moveTo>
                  <a:pt x="0" y="0"/>
                </a:moveTo>
                <a:lnTo>
                  <a:pt x="5587084" y="0"/>
                </a:lnTo>
                <a:lnTo>
                  <a:pt x="5587084" y="4962580"/>
                </a:lnTo>
                <a:lnTo>
                  <a:pt x="0" y="49625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413597" y="3502689"/>
            <a:ext cx="10250050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form of cyber attack where scammers impersonate real companies or people to steal sensitive information.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384801" y="6448615"/>
            <a:ext cx="5397217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Safeguards sensitive data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46843" y="7444248"/>
            <a:ext cx="6235175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ensures integrity of information</a:t>
            </a:r>
          </a:p>
        </p:txBody>
      </p:sp>
      <p:sp>
        <p:nvSpPr>
          <p:cNvPr id="8" name="Freeform 8"/>
          <p:cNvSpPr/>
          <p:nvPr/>
        </p:nvSpPr>
        <p:spPr>
          <a:xfrm rot="3005931">
            <a:off x="-2641522" y="5574065"/>
            <a:ext cx="7916724" cy="8229600"/>
          </a:xfrm>
          <a:custGeom>
            <a:avLst/>
            <a:gdLst/>
            <a:ahLst/>
            <a:cxnLst/>
            <a:rect l="l" t="t" r="r" b="b"/>
            <a:pathLst>
              <a:path w="7916724" h="8229600">
                <a:moveTo>
                  <a:pt x="0" y="0"/>
                </a:moveTo>
                <a:lnTo>
                  <a:pt x="7916724" y="0"/>
                </a:lnTo>
                <a:lnTo>
                  <a:pt x="791672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AutoShape 9"/>
          <p:cNvSpPr/>
          <p:nvPr/>
        </p:nvSpPr>
        <p:spPr>
          <a:xfrm>
            <a:off x="10647863" y="6013735"/>
            <a:ext cx="3742763" cy="782542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782018" y="6746431"/>
            <a:ext cx="3048360" cy="846666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782018" y="7742063"/>
            <a:ext cx="2579998" cy="43507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431774" y="1649309"/>
            <a:ext cx="7073134" cy="803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7"/>
              </a:lnSpc>
              <a:spcBef>
                <a:spcPct val="0"/>
              </a:spcBef>
            </a:pPr>
            <a:r>
              <a:rPr lang="en-US" sz="6997" b="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WHAT IS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6840" y="2236482"/>
            <a:ext cx="11685573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PHISHING 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62585" y="5715920"/>
            <a:ext cx="3985279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Maintains privacy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85058" y="7830751"/>
            <a:ext cx="4632618" cy="4114800"/>
          </a:xfrm>
          <a:custGeom>
            <a:avLst/>
            <a:gdLst/>
            <a:ahLst/>
            <a:cxnLst/>
            <a:rect l="l" t="t" r="r" b="b"/>
            <a:pathLst>
              <a:path w="4632618" h="4114800">
                <a:moveTo>
                  <a:pt x="0" y="0"/>
                </a:moveTo>
                <a:lnTo>
                  <a:pt x="4632617" y="0"/>
                </a:lnTo>
                <a:lnTo>
                  <a:pt x="46326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490593" y="3955886"/>
            <a:ext cx="5853097" cy="1448792"/>
            <a:chOff x="0" y="0"/>
            <a:chExt cx="1541556" cy="3815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41556" cy="381575"/>
            </a:xfrm>
            <a:custGeom>
              <a:avLst/>
              <a:gdLst/>
              <a:ahLst/>
              <a:cxnLst/>
              <a:rect l="l" t="t" r="r" b="b"/>
              <a:pathLst>
                <a:path w="1541556" h="381575">
                  <a:moveTo>
                    <a:pt x="67458" y="0"/>
                  </a:moveTo>
                  <a:lnTo>
                    <a:pt x="1474098" y="0"/>
                  </a:lnTo>
                  <a:cubicBezTo>
                    <a:pt x="1511354" y="0"/>
                    <a:pt x="1541556" y="30202"/>
                    <a:pt x="1541556" y="67458"/>
                  </a:cubicBezTo>
                  <a:lnTo>
                    <a:pt x="1541556" y="314117"/>
                  </a:lnTo>
                  <a:cubicBezTo>
                    <a:pt x="1541556" y="332008"/>
                    <a:pt x="1534449" y="349166"/>
                    <a:pt x="1521798" y="361817"/>
                  </a:cubicBezTo>
                  <a:cubicBezTo>
                    <a:pt x="1509148" y="374468"/>
                    <a:pt x="1491989" y="381575"/>
                    <a:pt x="1474098" y="381575"/>
                  </a:cubicBezTo>
                  <a:lnTo>
                    <a:pt x="67458" y="381575"/>
                  </a:lnTo>
                  <a:cubicBezTo>
                    <a:pt x="30202" y="381575"/>
                    <a:pt x="0" y="351373"/>
                    <a:pt x="0" y="314117"/>
                  </a:cubicBezTo>
                  <a:lnTo>
                    <a:pt x="0" y="67458"/>
                  </a:lnTo>
                  <a:cubicBezTo>
                    <a:pt x="0" y="49567"/>
                    <a:pt x="7107" y="32409"/>
                    <a:pt x="19758" y="19758"/>
                  </a:cubicBezTo>
                  <a:cubicBezTo>
                    <a:pt x="32409" y="7107"/>
                    <a:pt x="49567" y="0"/>
                    <a:pt x="67458" y="0"/>
                  </a:cubicBez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541556" cy="438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39872" y="6193333"/>
            <a:ext cx="5853097" cy="1381329"/>
            <a:chOff x="0" y="0"/>
            <a:chExt cx="1541556" cy="3638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41556" cy="363807"/>
            </a:xfrm>
            <a:custGeom>
              <a:avLst/>
              <a:gdLst/>
              <a:ahLst/>
              <a:cxnLst/>
              <a:rect l="l" t="t" r="r" b="b"/>
              <a:pathLst>
                <a:path w="1541556" h="363807">
                  <a:moveTo>
                    <a:pt x="67458" y="0"/>
                  </a:moveTo>
                  <a:lnTo>
                    <a:pt x="1474098" y="0"/>
                  </a:lnTo>
                  <a:cubicBezTo>
                    <a:pt x="1511354" y="0"/>
                    <a:pt x="1541556" y="30202"/>
                    <a:pt x="1541556" y="67458"/>
                  </a:cubicBezTo>
                  <a:lnTo>
                    <a:pt x="1541556" y="296349"/>
                  </a:lnTo>
                  <a:cubicBezTo>
                    <a:pt x="1541556" y="314240"/>
                    <a:pt x="1534449" y="331398"/>
                    <a:pt x="1521798" y="344049"/>
                  </a:cubicBezTo>
                  <a:cubicBezTo>
                    <a:pt x="1509148" y="356700"/>
                    <a:pt x="1491989" y="363807"/>
                    <a:pt x="1474098" y="363807"/>
                  </a:cubicBezTo>
                  <a:lnTo>
                    <a:pt x="67458" y="363807"/>
                  </a:lnTo>
                  <a:cubicBezTo>
                    <a:pt x="49567" y="363807"/>
                    <a:pt x="32409" y="356700"/>
                    <a:pt x="19758" y="344049"/>
                  </a:cubicBezTo>
                  <a:cubicBezTo>
                    <a:pt x="7107" y="331398"/>
                    <a:pt x="0" y="314240"/>
                    <a:pt x="0" y="296349"/>
                  </a:cubicBezTo>
                  <a:lnTo>
                    <a:pt x="0" y="67458"/>
                  </a:lnTo>
                  <a:cubicBezTo>
                    <a:pt x="0" y="49567"/>
                    <a:pt x="7107" y="32409"/>
                    <a:pt x="19758" y="19758"/>
                  </a:cubicBezTo>
                  <a:cubicBezTo>
                    <a:pt x="32409" y="7107"/>
                    <a:pt x="49567" y="0"/>
                    <a:pt x="67458" y="0"/>
                  </a:cubicBez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541556" cy="4209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681033" y="3986085"/>
            <a:ext cx="5853097" cy="1354663"/>
            <a:chOff x="0" y="0"/>
            <a:chExt cx="1541556" cy="3567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41556" cy="356784"/>
            </a:xfrm>
            <a:custGeom>
              <a:avLst/>
              <a:gdLst/>
              <a:ahLst/>
              <a:cxnLst/>
              <a:rect l="l" t="t" r="r" b="b"/>
              <a:pathLst>
                <a:path w="1541556" h="356784">
                  <a:moveTo>
                    <a:pt x="67458" y="0"/>
                  </a:moveTo>
                  <a:lnTo>
                    <a:pt x="1474098" y="0"/>
                  </a:lnTo>
                  <a:cubicBezTo>
                    <a:pt x="1511354" y="0"/>
                    <a:pt x="1541556" y="30202"/>
                    <a:pt x="1541556" y="67458"/>
                  </a:cubicBezTo>
                  <a:lnTo>
                    <a:pt x="1541556" y="289326"/>
                  </a:lnTo>
                  <a:cubicBezTo>
                    <a:pt x="1541556" y="307217"/>
                    <a:pt x="1534449" y="324375"/>
                    <a:pt x="1521798" y="337026"/>
                  </a:cubicBezTo>
                  <a:cubicBezTo>
                    <a:pt x="1509148" y="349677"/>
                    <a:pt x="1491989" y="356784"/>
                    <a:pt x="1474098" y="356784"/>
                  </a:cubicBezTo>
                  <a:lnTo>
                    <a:pt x="67458" y="356784"/>
                  </a:lnTo>
                  <a:cubicBezTo>
                    <a:pt x="49567" y="356784"/>
                    <a:pt x="32409" y="349677"/>
                    <a:pt x="19758" y="337026"/>
                  </a:cubicBezTo>
                  <a:cubicBezTo>
                    <a:pt x="7107" y="324375"/>
                    <a:pt x="0" y="307217"/>
                    <a:pt x="0" y="289326"/>
                  </a:cubicBezTo>
                  <a:lnTo>
                    <a:pt x="0" y="67458"/>
                  </a:lnTo>
                  <a:cubicBezTo>
                    <a:pt x="0" y="49567"/>
                    <a:pt x="7107" y="32409"/>
                    <a:pt x="19758" y="19758"/>
                  </a:cubicBezTo>
                  <a:cubicBezTo>
                    <a:pt x="32409" y="7107"/>
                    <a:pt x="49567" y="0"/>
                    <a:pt x="67458" y="0"/>
                  </a:cubicBez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541556" cy="4139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339649" y="6229718"/>
            <a:ext cx="5853097" cy="1448792"/>
            <a:chOff x="0" y="0"/>
            <a:chExt cx="1541556" cy="3815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41556" cy="381575"/>
            </a:xfrm>
            <a:custGeom>
              <a:avLst/>
              <a:gdLst/>
              <a:ahLst/>
              <a:cxnLst/>
              <a:rect l="l" t="t" r="r" b="b"/>
              <a:pathLst>
                <a:path w="1541556" h="381575">
                  <a:moveTo>
                    <a:pt x="67458" y="0"/>
                  </a:moveTo>
                  <a:lnTo>
                    <a:pt x="1474098" y="0"/>
                  </a:lnTo>
                  <a:cubicBezTo>
                    <a:pt x="1511354" y="0"/>
                    <a:pt x="1541556" y="30202"/>
                    <a:pt x="1541556" y="67458"/>
                  </a:cubicBezTo>
                  <a:lnTo>
                    <a:pt x="1541556" y="314117"/>
                  </a:lnTo>
                  <a:cubicBezTo>
                    <a:pt x="1541556" y="332008"/>
                    <a:pt x="1534449" y="349166"/>
                    <a:pt x="1521798" y="361817"/>
                  </a:cubicBezTo>
                  <a:cubicBezTo>
                    <a:pt x="1509148" y="374468"/>
                    <a:pt x="1491989" y="381575"/>
                    <a:pt x="1474098" y="381575"/>
                  </a:cubicBezTo>
                  <a:lnTo>
                    <a:pt x="67458" y="381575"/>
                  </a:lnTo>
                  <a:cubicBezTo>
                    <a:pt x="30202" y="381575"/>
                    <a:pt x="0" y="351373"/>
                    <a:pt x="0" y="314117"/>
                  </a:cubicBezTo>
                  <a:lnTo>
                    <a:pt x="0" y="67458"/>
                  </a:lnTo>
                  <a:cubicBezTo>
                    <a:pt x="0" y="49567"/>
                    <a:pt x="7107" y="32409"/>
                    <a:pt x="19758" y="19758"/>
                  </a:cubicBezTo>
                  <a:cubicBezTo>
                    <a:pt x="32409" y="7107"/>
                    <a:pt x="49567" y="0"/>
                    <a:pt x="67458" y="0"/>
                  </a:cubicBez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541556" cy="438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222214" y="8363318"/>
            <a:ext cx="5853097" cy="1448792"/>
            <a:chOff x="0" y="0"/>
            <a:chExt cx="1541556" cy="3815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41556" cy="381575"/>
            </a:xfrm>
            <a:custGeom>
              <a:avLst/>
              <a:gdLst/>
              <a:ahLst/>
              <a:cxnLst/>
              <a:rect l="l" t="t" r="r" b="b"/>
              <a:pathLst>
                <a:path w="1541556" h="381575">
                  <a:moveTo>
                    <a:pt x="67458" y="0"/>
                  </a:moveTo>
                  <a:lnTo>
                    <a:pt x="1474098" y="0"/>
                  </a:lnTo>
                  <a:cubicBezTo>
                    <a:pt x="1511354" y="0"/>
                    <a:pt x="1541556" y="30202"/>
                    <a:pt x="1541556" y="67458"/>
                  </a:cubicBezTo>
                  <a:lnTo>
                    <a:pt x="1541556" y="314117"/>
                  </a:lnTo>
                  <a:cubicBezTo>
                    <a:pt x="1541556" y="332008"/>
                    <a:pt x="1534449" y="349166"/>
                    <a:pt x="1521798" y="361817"/>
                  </a:cubicBezTo>
                  <a:cubicBezTo>
                    <a:pt x="1509148" y="374468"/>
                    <a:pt x="1491989" y="381575"/>
                    <a:pt x="1474098" y="381575"/>
                  </a:cubicBezTo>
                  <a:lnTo>
                    <a:pt x="67458" y="381575"/>
                  </a:lnTo>
                  <a:cubicBezTo>
                    <a:pt x="30202" y="381575"/>
                    <a:pt x="0" y="351373"/>
                    <a:pt x="0" y="314117"/>
                  </a:cubicBezTo>
                  <a:lnTo>
                    <a:pt x="0" y="67458"/>
                  </a:lnTo>
                  <a:cubicBezTo>
                    <a:pt x="0" y="49567"/>
                    <a:pt x="7107" y="32409"/>
                    <a:pt x="19758" y="19758"/>
                  </a:cubicBezTo>
                  <a:cubicBezTo>
                    <a:pt x="32409" y="7107"/>
                    <a:pt x="49567" y="0"/>
                    <a:pt x="67458" y="0"/>
                  </a:cubicBez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1541556" cy="438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784565" y="4302072"/>
            <a:ext cx="5265154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Email Phishing</a:t>
            </a:r>
          </a:p>
        </p:txBody>
      </p:sp>
      <p:sp>
        <p:nvSpPr>
          <p:cNvPr id="19" name="Freeform 19"/>
          <p:cNvSpPr/>
          <p:nvPr/>
        </p:nvSpPr>
        <p:spPr>
          <a:xfrm rot="3005931">
            <a:off x="-2912645" y="-1196797"/>
            <a:ext cx="7916724" cy="8229600"/>
          </a:xfrm>
          <a:custGeom>
            <a:avLst/>
            <a:gdLst/>
            <a:ahLst/>
            <a:cxnLst/>
            <a:rect l="l" t="t" r="r" b="b"/>
            <a:pathLst>
              <a:path w="7916724" h="8229600">
                <a:moveTo>
                  <a:pt x="0" y="0"/>
                </a:moveTo>
                <a:lnTo>
                  <a:pt x="7916723" y="0"/>
                </a:lnTo>
                <a:lnTo>
                  <a:pt x="791672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298908" y="1278730"/>
            <a:ext cx="13235222" cy="1818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38"/>
              </a:lnSpc>
            </a:pPr>
            <a:r>
              <a:rPr lang="en-US" sz="7109" b="1">
                <a:solidFill>
                  <a:srgbClr val="84A9F3"/>
                </a:solidFill>
                <a:latin typeface="HK Modular"/>
                <a:ea typeface="HK Modular"/>
                <a:cs typeface="HK Modular"/>
                <a:sym typeface="HK Modular"/>
              </a:rPr>
              <a:t>TYPES OF CYBER THREATS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22316" y="6656299"/>
            <a:ext cx="5688209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Website Spoofing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445117" y="4382467"/>
            <a:ext cx="4324930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Spear Phishing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513073" y="6656299"/>
            <a:ext cx="5506249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Smishing (SMS Phishing)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526653" y="8789899"/>
            <a:ext cx="5244218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Vishing (Voice Phishing)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005931">
            <a:off x="-2794329" y="5349090"/>
            <a:ext cx="7916724" cy="8229600"/>
          </a:xfrm>
          <a:custGeom>
            <a:avLst/>
            <a:gdLst/>
            <a:ahLst/>
            <a:cxnLst/>
            <a:rect l="l" t="t" r="r" b="b"/>
            <a:pathLst>
              <a:path w="7916724" h="8229600">
                <a:moveTo>
                  <a:pt x="0" y="0"/>
                </a:moveTo>
                <a:lnTo>
                  <a:pt x="7916724" y="0"/>
                </a:lnTo>
                <a:lnTo>
                  <a:pt x="791672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0069373">
            <a:off x="14097864" y="-1489628"/>
            <a:ext cx="4632618" cy="4114800"/>
          </a:xfrm>
          <a:custGeom>
            <a:avLst/>
            <a:gdLst/>
            <a:ahLst/>
            <a:cxnLst/>
            <a:rect l="l" t="t" r="r" b="b"/>
            <a:pathLst>
              <a:path w="4632618" h="4114800">
                <a:moveTo>
                  <a:pt x="0" y="0"/>
                </a:moveTo>
                <a:lnTo>
                  <a:pt x="4632618" y="0"/>
                </a:lnTo>
                <a:lnTo>
                  <a:pt x="46326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285875"/>
            <a:ext cx="12463671" cy="80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6999" b="1">
                <a:solidFill>
                  <a:srgbClr val="3168D8"/>
                </a:solidFill>
                <a:latin typeface="HK Modular"/>
                <a:ea typeface="HK Modular"/>
                <a:cs typeface="HK Modular"/>
                <a:sym typeface="HK Modular"/>
              </a:rPr>
              <a:t>SIGNS OF 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529691"/>
            <a:ext cx="13032752" cy="80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6999" b="1">
                <a:solidFill>
                  <a:srgbClr val="A0E0F4"/>
                </a:solidFill>
                <a:latin typeface="HK Modular"/>
                <a:ea typeface="HK Modular"/>
                <a:cs typeface="HK Modular"/>
                <a:sym typeface="HK Modular"/>
              </a:rPr>
              <a:t> PHISHING ATTEMPT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64033" y="3855085"/>
            <a:ext cx="9450096" cy="2986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1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Generic greetings (“Dear User”)</a:t>
            </a:r>
          </a:p>
          <a:p>
            <a:pPr marL="604521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Urgent language (“Act now or your account will be closed!”)</a:t>
            </a:r>
          </a:p>
          <a:p>
            <a:pPr marL="604521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Suspicious email addresses or links</a:t>
            </a:r>
          </a:p>
          <a:p>
            <a:pPr marL="604521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Unexpected attachments</a:t>
            </a:r>
          </a:p>
          <a:p>
            <a:pPr algn="l">
              <a:lnSpc>
                <a:spcPts val="3920"/>
              </a:lnSpc>
            </a:pPr>
            <a:endParaRPr lang="en-US" sz="2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3176000" y="3940810"/>
            <a:ext cx="3466909" cy="4731513"/>
          </a:xfrm>
          <a:custGeom>
            <a:avLst/>
            <a:gdLst/>
            <a:ahLst/>
            <a:cxnLst/>
            <a:rect l="l" t="t" r="r" b="b"/>
            <a:pathLst>
              <a:path w="3466909" h="4731513">
                <a:moveTo>
                  <a:pt x="0" y="0"/>
                </a:moveTo>
                <a:lnTo>
                  <a:pt x="3466909" y="0"/>
                </a:lnTo>
                <a:lnTo>
                  <a:pt x="3466909" y="4731513"/>
                </a:lnTo>
                <a:lnTo>
                  <a:pt x="0" y="47315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879571">
            <a:off x="-1764122" y="-761131"/>
            <a:ext cx="4632618" cy="4114800"/>
          </a:xfrm>
          <a:custGeom>
            <a:avLst/>
            <a:gdLst/>
            <a:ahLst/>
            <a:cxnLst/>
            <a:rect l="l" t="t" r="r" b="b"/>
            <a:pathLst>
              <a:path w="4632618" h="4114800">
                <a:moveTo>
                  <a:pt x="0" y="0"/>
                </a:moveTo>
                <a:lnTo>
                  <a:pt x="4632617" y="0"/>
                </a:lnTo>
                <a:lnTo>
                  <a:pt x="46326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687410" y="7865764"/>
            <a:ext cx="4632618" cy="4114800"/>
          </a:xfrm>
          <a:custGeom>
            <a:avLst/>
            <a:gdLst/>
            <a:ahLst/>
            <a:cxnLst/>
            <a:rect l="l" t="t" r="r" b="b"/>
            <a:pathLst>
              <a:path w="4632618" h="4114800">
                <a:moveTo>
                  <a:pt x="0" y="0"/>
                </a:moveTo>
                <a:lnTo>
                  <a:pt x="4632618" y="0"/>
                </a:lnTo>
                <a:lnTo>
                  <a:pt x="46326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1570588" y="1028700"/>
            <a:ext cx="5688712" cy="4567416"/>
            <a:chOff x="0" y="0"/>
            <a:chExt cx="7467600" cy="599567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4949974" y="2987091"/>
            <a:ext cx="2309326" cy="4569398"/>
            <a:chOff x="0" y="0"/>
            <a:chExt cx="2620010" cy="5184140"/>
          </a:xfrm>
        </p:grpSpPr>
        <p:sp>
          <p:nvSpPr>
            <p:cNvPr id="10" name="Freeform 10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42624" r="-142624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028700" y="4465816"/>
            <a:ext cx="8206582" cy="263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Don’t click unknown links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Verify senders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Don’t share personal data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 multi-factor authentication (2FA)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Keep antivirus and browsers updated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" name="Freeform 20"/>
          <p:cNvSpPr/>
          <p:nvPr/>
        </p:nvSpPr>
        <p:spPr>
          <a:xfrm rot="2833302">
            <a:off x="-1652197" y="6982778"/>
            <a:ext cx="7916724" cy="8229600"/>
          </a:xfrm>
          <a:custGeom>
            <a:avLst/>
            <a:gdLst/>
            <a:ahLst/>
            <a:cxnLst/>
            <a:rect l="l" t="t" r="r" b="b"/>
            <a:pathLst>
              <a:path w="7916724" h="8229600">
                <a:moveTo>
                  <a:pt x="0" y="0"/>
                </a:moveTo>
                <a:lnTo>
                  <a:pt x="7916723" y="0"/>
                </a:lnTo>
                <a:lnTo>
                  <a:pt x="791672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028700" y="1123950"/>
            <a:ext cx="9477555" cy="1884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10"/>
              </a:lnSpc>
            </a:pPr>
            <a:r>
              <a:rPr lang="en-US" sz="7000" b="1" spc="196">
                <a:solidFill>
                  <a:srgbClr val="E9E9E9"/>
                </a:solidFill>
                <a:latin typeface="HK Modular"/>
                <a:ea typeface="HK Modular"/>
                <a:cs typeface="HK Modular"/>
                <a:sym typeface="HK Modular"/>
              </a:rPr>
              <a:t>HOW TO STAY SAFE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184418">
            <a:off x="-2687552" y="5844693"/>
            <a:ext cx="7916724" cy="8229600"/>
          </a:xfrm>
          <a:custGeom>
            <a:avLst/>
            <a:gdLst/>
            <a:ahLst/>
            <a:cxnLst/>
            <a:rect l="l" t="t" r="r" b="b"/>
            <a:pathLst>
              <a:path w="7916724" h="8229600">
                <a:moveTo>
                  <a:pt x="0" y="0"/>
                </a:moveTo>
                <a:lnTo>
                  <a:pt x="7916723" y="0"/>
                </a:lnTo>
                <a:lnTo>
                  <a:pt x="791672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0069373">
            <a:off x="14407531" y="-1489628"/>
            <a:ext cx="4632618" cy="4114800"/>
          </a:xfrm>
          <a:custGeom>
            <a:avLst/>
            <a:gdLst/>
            <a:ahLst/>
            <a:cxnLst/>
            <a:rect l="l" t="t" r="r" b="b"/>
            <a:pathLst>
              <a:path w="4632618" h="4114800">
                <a:moveTo>
                  <a:pt x="0" y="0"/>
                </a:moveTo>
                <a:lnTo>
                  <a:pt x="4632618" y="0"/>
                </a:lnTo>
                <a:lnTo>
                  <a:pt x="46326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2432290"/>
            <a:ext cx="16230600" cy="7859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Fake Email Example </a:t>
            </a:r>
          </a:p>
          <a:p>
            <a:pPr algn="l">
              <a:lnSpc>
                <a:spcPts val="4059"/>
              </a:lnSpc>
            </a:pPr>
            <a:endParaRPr lang="en-US" sz="2899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4059"/>
              </a:lnSpc>
            </a:pPr>
            <a:r>
              <a:rPr lang="en-US" sz="28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Subject: Account Suspension Notice</a:t>
            </a:r>
          </a:p>
          <a:p>
            <a:pPr algn="l">
              <a:lnSpc>
                <a:spcPts val="4059"/>
              </a:lnSpc>
            </a:pPr>
            <a:r>
              <a:rPr lang="en-US" sz="28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From: support@paypa1.com</a:t>
            </a:r>
          </a:p>
          <a:p>
            <a:pPr algn="l">
              <a:lnSpc>
                <a:spcPts val="4059"/>
              </a:lnSpc>
            </a:pPr>
            <a:r>
              <a:rPr lang="en-US" sz="28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Body:</a:t>
            </a:r>
          </a:p>
          <a:p>
            <a:pPr algn="l">
              <a:lnSpc>
                <a:spcPts val="4059"/>
              </a:lnSpc>
            </a:pPr>
            <a:r>
              <a:rPr lang="en-US" sz="28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“Dear user,</a:t>
            </a:r>
          </a:p>
          <a:p>
            <a:pPr algn="l">
              <a:lnSpc>
                <a:spcPts val="4059"/>
              </a:lnSpc>
            </a:pPr>
            <a:r>
              <a:rPr lang="en-US" sz="28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We’ve detected suspicious activity on your account. Please verify your information immediately by clicking the link below, or your account will be permanently suspended.”</a:t>
            </a:r>
          </a:p>
          <a:p>
            <a:pPr algn="l">
              <a:lnSpc>
                <a:spcPts val="4059"/>
              </a:lnSpc>
            </a:pPr>
            <a:r>
              <a:rPr lang="en-US" sz="28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🔗</a:t>
            </a:r>
            <a:r>
              <a:rPr lang="en-US" sz="2899" b="1" dirty="0">
                <a:solidFill>
                  <a:srgbClr val="00C4CC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899" b="1" u="sng" dirty="0">
                <a:solidFill>
                  <a:schemeClr val="accent5">
                    <a:lumMod val="60000"/>
                    <a:lumOff val="40000"/>
                  </a:schemeClr>
                </a:solidFill>
                <a:latin typeface="Poppins Bold"/>
                <a:ea typeface="Poppins Bold"/>
                <a:cs typeface="Poppins Bold"/>
                <a:sym typeface="Poppins Bold"/>
                <a:hlinkClick r:id="rId5" tooltip="http://paypa1-security-check.co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 to verify</a:t>
            </a:r>
          </a:p>
          <a:p>
            <a:pPr algn="l">
              <a:lnSpc>
                <a:spcPts val="4059"/>
              </a:lnSpc>
            </a:pPr>
            <a:r>
              <a:rPr lang="en-US" sz="28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🚩 Red Flags:</a:t>
            </a:r>
          </a:p>
          <a:p>
            <a:pPr marL="626109" lvl="1" indent="-313054" algn="l">
              <a:lnSpc>
                <a:spcPts val="4059"/>
              </a:lnSpc>
              <a:buFont typeface="Arial"/>
              <a:buChar char="•"/>
            </a:pPr>
            <a:r>
              <a:rPr lang="en-US" sz="28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Email is from paypa1.com (notice the number 1 instead of "l")</a:t>
            </a:r>
          </a:p>
          <a:p>
            <a:pPr marL="626109" lvl="1" indent="-313054" algn="l">
              <a:lnSpc>
                <a:spcPts val="4059"/>
              </a:lnSpc>
              <a:buFont typeface="Arial"/>
              <a:buChar char="•"/>
            </a:pPr>
            <a:r>
              <a:rPr lang="en-US" sz="28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Sense of urgency</a:t>
            </a:r>
          </a:p>
          <a:p>
            <a:pPr marL="626109" lvl="1" indent="-313054" algn="l">
              <a:lnSpc>
                <a:spcPts val="4059"/>
              </a:lnSpc>
              <a:buFont typeface="Arial"/>
              <a:buChar char="•"/>
            </a:pPr>
            <a:r>
              <a:rPr lang="en-US" sz="28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The link does not lead to the official site</a:t>
            </a:r>
          </a:p>
          <a:p>
            <a:pPr algn="l">
              <a:lnSpc>
                <a:spcPts val="4059"/>
              </a:lnSpc>
            </a:pPr>
            <a:endParaRPr lang="en-US" sz="2899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1285875"/>
            <a:ext cx="136017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6999" b="1" dirty="0">
                <a:solidFill>
                  <a:srgbClr val="3853A1"/>
                </a:solidFill>
                <a:latin typeface="HK Modular"/>
                <a:ea typeface="HK Modular"/>
                <a:cs typeface="HK Modular"/>
                <a:sym typeface="HK Modular"/>
              </a:rPr>
              <a:t>REAL LIFE </a:t>
            </a:r>
            <a:r>
              <a:rPr lang="en-US" sz="6999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HK Modular"/>
                <a:ea typeface="HK Modular"/>
                <a:cs typeface="HK Modular"/>
                <a:sym typeface="HK Modular"/>
              </a:rPr>
              <a:t>Examples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184418">
            <a:off x="-2687552" y="5844693"/>
            <a:ext cx="7916724" cy="8229600"/>
          </a:xfrm>
          <a:custGeom>
            <a:avLst/>
            <a:gdLst/>
            <a:ahLst/>
            <a:cxnLst/>
            <a:rect l="l" t="t" r="r" b="b"/>
            <a:pathLst>
              <a:path w="7916724" h="8229600">
                <a:moveTo>
                  <a:pt x="0" y="0"/>
                </a:moveTo>
                <a:lnTo>
                  <a:pt x="7916723" y="0"/>
                </a:lnTo>
                <a:lnTo>
                  <a:pt x="791672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0069373">
            <a:off x="14407531" y="-1489628"/>
            <a:ext cx="4632618" cy="4114800"/>
          </a:xfrm>
          <a:custGeom>
            <a:avLst/>
            <a:gdLst/>
            <a:ahLst/>
            <a:cxnLst/>
            <a:rect l="l" t="t" r="r" b="b"/>
            <a:pathLst>
              <a:path w="4632618" h="4114800">
                <a:moveTo>
                  <a:pt x="0" y="0"/>
                </a:moveTo>
                <a:lnTo>
                  <a:pt x="4632618" y="0"/>
                </a:lnTo>
                <a:lnTo>
                  <a:pt x="46326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2991269"/>
            <a:ext cx="16230600" cy="566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Real Email Examp</a:t>
            </a:r>
            <a:r>
              <a:rPr lang="en-US" sz="2899" b="1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le</a:t>
            </a:r>
            <a:r>
              <a:rPr lang="en-US" sz="28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from PayPal</a:t>
            </a:r>
          </a:p>
          <a:p>
            <a:pPr algn="l">
              <a:lnSpc>
                <a:spcPts val="4059"/>
              </a:lnSpc>
            </a:pPr>
            <a:endParaRPr lang="en-US" sz="2899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4059"/>
              </a:lnSpc>
            </a:pPr>
            <a:r>
              <a:rPr lang="en-US" sz="28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From: service@paypal.com</a:t>
            </a:r>
          </a:p>
          <a:p>
            <a:pPr algn="l">
              <a:lnSpc>
                <a:spcPts val="4059"/>
              </a:lnSpc>
            </a:pPr>
            <a:r>
              <a:rPr lang="en-US" sz="28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Body:  “We noticed a login from a new device. If this was you, no action is needed. If not, please visit your account.”</a:t>
            </a:r>
          </a:p>
          <a:p>
            <a:pPr algn="l">
              <a:lnSpc>
                <a:spcPts val="4059"/>
              </a:lnSpc>
            </a:pPr>
            <a:endParaRPr lang="en-US" sz="2899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4059"/>
              </a:lnSpc>
            </a:pPr>
            <a:r>
              <a:rPr lang="en-US" sz="28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✅ Safe signs:</a:t>
            </a:r>
          </a:p>
          <a:p>
            <a:pPr marL="626109" lvl="1" indent="-313054" algn="l">
              <a:lnSpc>
                <a:spcPts val="4059"/>
              </a:lnSpc>
              <a:buFont typeface="Arial"/>
              <a:buChar char="•"/>
            </a:pPr>
            <a:r>
              <a:rPr lang="en-US" sz="28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Professional formatting</a:t>
            </a:r>
          </a:p>
          <a:p>
            <a:pPr marL="626109" lvl="1" indent="-313054" algn="l">
              <a:lnSpc>
                <a:spcPts val="4059"/>
              </a:lnSpc>
              <a:buFont typeface="Arial"/>
              <a:buChar char="•"/>
            </a:pPr>
            <a:r>
              <a:rPr lang="en-US" sz="28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Correct spelling and grammar</a:t>
            </a:r>
          </a:p>
          <a:p>
            <a:pPr marL="626109" lvl="1" indent="-313054" algn="l">
              <a:lnSpc>
                <a:spcPts val="4059"/>
              </a:lnSpc>
              <a:buFont typeface="Arial"/>
              <a:buChar char="•"/>
            </a:pPr>
            <a:r>
              <a:rPr lang="en-US" sz="28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Link leads to paypal.com</a:t>
            </a:r>
          </a:p>
          <a:p>
            <a:pPr algn="l">
              <a:lnSpc>
                <a:spcPts val="4059"/>
              </a:lnSpc>
            </a:pPr>
            <a:endParaRPr lang="en-US" sz="2899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1285875"/>
            <a:ext cx="134493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6999" b="1" dirty="0">
                <a:solidFill>
                  <a:srgbClr val="3853A1"/>
                </a:solidFill>
                <a:latin typeface="HK Modular"/>
                <a:ea typeface="HK Modular"/>
                <a:cs typeface="HK Modular"/>
                <a:sym typeface="HK Modular"/>
              </a:rPr>
              <a:t>REAL LIFE </a:t>
            </a:r>
            <a:r>
              <a:rPr lang="en-US" sz="6999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HK Modular"/>
                <a:ea typeface="HK Modular"/>
                <a:cs typeface="HK Modular"/>
                <a:sym typeface="HK Modular"/>
              </a:rPr>
              <a:t>Examples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005931">
            <a:off x="-3540056" y="6704867"/>
            <a:ext cx="7916724" cy="8229600"/>
          </a:xfrm>
          <a:custGeom>
            <a:avLst/>
            <a:gdLst/>
            <a:ahLst/>
            <a:cxnLst/>
            <a:rect l="l" t="t" r="r" b="b"/>
            <a:pathLst>
              <a:path w="7916724" h="8229600">
                <a:moveTo>
                  <a:pt x="0" y="0"/>
                </a:moveTo>
                <a:lnTo>
                  <a:pt x="7916724" y="0"/>
                </a:lnTo>
                <a:lnTo>
                  <a:pt x="791672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0069373">
            <a:off x="14727497" y="-1304316"/>
            <a:ext cx="4632618" cy="4114800"/>
          </a:xfrm>
          <a:custGeom>
            <a:avLst/>
            <a:gdLst/>
            <a:ahLst/>
            <a:cxnLst/>
            <a:rect l="l" t="t" r="r" b="b"/>
            <a:pathLst>
              <a:path w="4632618" h="4114800">
                <a:moveTo>
                  <a:pt x="0" y="0"/>
                </a:moveTo>
                <a:lnTo>
                  <a:pt x="4632618" y="0"/>
                </a:lnTo>
                <a:lnTo>
                  <a:pt x="46326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4809337" y="3162552"/>
            <a:ext cx="3318936" cy="467042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4809337" y="7127621"/>
            <a:ext cx="3318936" cy="77109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713559" y="325278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128273" y="2836495"/>
            <a:ext cx="6217364" cy="566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1"/>
              </a:lnSpc>
            </a:pPr>
            <a:r>
              <a:rPr lang="en-US" sz="3201" b="1">
                <a:solidFill>
                  <a:srgbClr val="A0E0F4"/>
                </a:solidFill>
                <a:latin typeface="Poppins Bold"/>
                <a:ea typeface="Poppins Bold"/>
                <a:cs typeface="Poppins Bold"/>
                <a:sym typeface="Poppins Bold"/>
              </a:rPr>
              <a:t>Think before you click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28273" y="7572655"/>
            <a:ext cx="5432731" cy="566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1"/>
              </a:lnSpc>
            </a:pPr>
            <a:r>
              <a:rPr lang="en-US" sz="3201" b="1">
                <a:solidFill>
                  <a:srgbClr val="A0E0F4"/>
                </a:solidFill>
                <a:latin typeface="Poppins Bold"/>
                <a:ea typeface="Poppins Bold"/>
                <a:cs typeface="Poppins Bold"/>
                <a:sym typeface="Poppins Bold"/>
              </a:rPr>
              <a:t>Report suspicious activity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93659" y="909270"/>
            <a:ext cx="10500682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b="1">
                <a:solidFill>
                  <a:srgbClr val="A0E0F4"/>
                </a:solidFill>
                <a:latin typeface="HK Modular"/>
                <a:ea typeface="HK Modular"/>
                <a:cs typeface="HK Modular"/>
                <a:sym typeface="HK Modular"/>
              </a:rPr>
              <a:t>CONCLUSION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28273" y="4896162"/>
            <a:ext cx="6001142" cy="1128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1"/>
              </a:lnSpc>
            </a:pPr>
            <a:r>
              <a:rPr lang="en-US" sz="3201" b="1">
                <a:solidFill>
                  <a:srgbClr val="A0E0F4"/>
                </a:solidFill>
                <a:latin typeface="Poppins Bold"/>
                <a:ea typeface="Poppins Bold"/>
                <a:cs typeface="Poppins Bold"/>
                <a:sym typeface="Poppins Bold"/>
              </a:rPr>
              <a:t>When in doubt, don’t respond</a:t>
            </a:r>
          </a:p>
        </p:txBody>
      </p:sp>
      <p:sp>
        <p:nvSpPr>
          <p:cNvPr id="11" name="AutoShape 11"/>
          <p:cNvSpPr/>
          <p:nvPr/>
        </p:nvSpPr>
        <p:spPr>
          <a:xfrm>
            <a:off x="4809337" y="5503206"/>
            <a:ext cx="331893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111239">
            <a:off x="-3198595" y="5568428"/>
            <a:ext cx="7916724" cy="8229600"/>
          </a:xfrm>
          <a:custGeom>
            <a:avLst/>
            <a:gdLst/>
            <a:ahLst/>
            <a:cxnLst/>
            <a:rect l="l" t="t" r="r" b="b"/>
            <a:pathLst>
              <a:path w="7916724" h="8229600">
                <a:moveTo>
                  <a:pt x="0" y="0"/>
                </a:moveTo>
                <a:lnTo>
                  <a:pt x="7916723" y="0"/>
                </a:lnTo>
                <a:lnTo>
                  <a:pt x="791672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333466" y="4493077"/>
            <a:ext cx="2445715" cy="2684917"/>
          </a:xfrm>
          <a:custGeom>
            <a:avLst/>
            <a:gdLst/>
            <a:ahLst/>
            <a:cxnLst/>
            <a:rect l="l" t="t" r="r" b="b"/>
            <a:pathLst>
              <a:path w="2445715" h="2684917">
                <a:moveTo>
                  <a:pt x="0" y="0"/>
                </a:moveTo>
                <a:lnTo>
                  <a:pt x="2445715" y="0"/>
                </a:lnTo>
                <a:lnTo>
                  <a:pt x="2445715" y="2684916"/>
                </a:lnTo>
                <a:lnTo>
                  <a:pt x="0" y="26849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45694" y="3181938"/>
            <a:ext cx="10236820" cy="2306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468112" lvl="2" indent="-489371" algn="l">
              <a:lnSpc>
                <a:spcPts val="4759"/>
              </a:lnSpc>
              <a:buFont typeface="Arial"/>
              <a:buChar char="⚬"/>
            </a:pPr>
            <a:r>
              <a:rPr lang="en-US" sz="3399" b="1" dirty="0">
                <a:solidFill>
                  <a:srgbClr val="FBFEFE"/>
                </a:solidFill>
                <a:latin typeface="Poppins Bold"/>
                <a:ea typeface="Poppins Bold"/>
                <a:cs typeface="Poppins Bold"/>
                <a:sym typeface="Poppins Bold"/>
              </a:rPr>
              <a:t>Name: 		Aadarsh Kumar</a:t>
            </a:r>
          </a:p>
          <a:p>
            <a:pPr marL="1381755" lvl="2" indent="-460585" algn="l">
              <a:lnSpc>
                <a:spcPts val="4479"/>
              </a:lnSpc>
              <a:buFont typeface="Arial"/>
              <a:buChar char="⚬"/>
            </a:pPr>
            <a:r>
              <a:rPr lang="en-US" sz="3199" dirty="0">
                <a:solidFill>
                  <a:srgbClr val="FBFEFE"/>
                </a:solidFill>
                <a:latin typeface="Poppins"/>
                <a:ea typeface="Poppins"/>
                <a:cs typeface="Poppins"/>
                <a:sym typeface="Poppins"/>
              </a:rPr>
              <a:t>Student ID: 		CA/MA1/7682</a:t>
            </a:r>
          </a:p>
          <a:p>
            <a:pPr marL="1381755" lvl="2" indent="-460585" algn="l">
              <a:lnSpc>
                <a:spcPts val="4479"/>
              </a:lnSpc>
              <a:buFont typeface="Arial"/>
              <a:buChar char="⚬"/>
            </a:pPr>
            <a:r>
              <a:rPr lang="en-US" sz="3199" dirty="0">
                <a:solidFill>
                  <a:srgbClr val="FBFEFE"/>
                </a:solidFill>
                <a:latin typeface="Poppins"/>
                <a:ea typeface="Poppins"/>
                <a:cs typeface="Poppins"/>
                <a:sym typeface="Poppins"/>
              </a:rPr>
              <a:t>Domain: 		Cyber Security</a:t>
            </a:r>
          </a:p>
          <a:p>
            <a:pPr marL="1381755" lvl="2" indent="-460585" algn="l">
              <a:lnSpc>
                <a:spcPts val="4479"/>
              </a:lnSpc>
              <a:buFont typeface="Arial"/>
              <a:buChar char="⚬"/>
            </a:pPr>
            <a:r>
              <a:rPr lang="en-US" sz="3199" dirty="0">
                <a:solidFill>
                  <a:srgbClr val="FBFEFE"/>
                </a:solidFill>
                <a:latin typeface="Poppins"/>
                <a:ea typeface="Poppins"/>
                <a:cs typeface="Poppins"/>
                <a:sym typeface="Poppins"/>
              </a:rPr>
              <a:t>Duration: 		15th May to 15th June 2025</a:t>
            </a:r>
          </a:p>
        </p:txBody>
      </p:sp>
      <p:sp>
        <p:nvSpPr>
          <p:cNvPr id="5" name="Freeform 5"/>
          <p:cNvSpPr/>
          <p:nvPr/>
        </p:nvSpPr>
        <p:spPr>
          <a:xfrm>
            <a:off x="11836807" y="7177993"/>
            <a:ext cx="4501874" cy="1862650"/>
          </a:xfrm>
          <a:custGeom>
            <a:avLst/>
            <a:gdLst/>
            <a:ahLst/>
            <a:cxnLst/>
            <a:rect l="l" t="t" r="r" b="b"/>
            <a:pathLst>
              <a:path w="4501874" h="1862650">
                <a:moveTo>
                  <a:pt x="0" y="0"/>
                </a:moveTo>
                <a:lnTo>
                  <a:pt x="4501874" y="0"/>
                </a:lnTo>
                <a:lnTo>
                  <a:pt x="4501874" y="1862651"/>
                </a:lnTo>
                <a:lnTo>
                  <a:pt x="0" y="18626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104900"/>
            <a:ext cx="12304766" cy="982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9"/>
              </a:lnSpc>
            </a:pPr>
            <a:r>
              <a:rPr lang="en-US" sz="6999" b="1">
                <a:solidFill>
                  <a:srgbClr val="C9EFFC"/>
                </a:solidFill>
                <a:latin typeface="HK Modular"/>
                <a:ea typeface="HK Modular"/>
                <a:cs typeface="HK Modular"/>
                <a:sym typeface="HK Modular"/>
              </a:rPr>
              <a:t>MADE BY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315</Words>
  <Application>Microsoft Office PowerPoint</Application>
  <PresentationFormat>Custom</PresentationFormat>
  <Paragraphs>64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Poppins Bold</vt:lpstr>
      <vt:lpstr>Calibri</vt:lpstr>
      <vt:lpstr>Poppins</vt:lpstr>
      <vt:lpstr>HK Modular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</dc:title>
  <cp:lastModifiedBy>Aadarsh Kumar</cp:lastModifiedBy>
  <cp:revision>3</cp:revision>
  <dcterms:created xsi:type="dcterms:W3CDTF">2006-08-16T00:00:00Z</dcterms:created>
  <dcterms:modified xsi:type="dcterms:W3CDTF">2025-06-12T22:02:32Z</dcterms:modified>
  <dc:identifier>DAGqLPXNppA</dc:identifier>
</cp:coreProperties>
</file>